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71" r:id="rId3"/>
    <p:sldId id="257" r:id="rId4"/>
    <p:sldId id="258" r:id="rId5"/>
    <p:sldId id="259" r:id="rId6"/>
    <p:sldId id="260" r:id="rId7"/>
    <p:sldId id="261" r:id="rId8"/>
    <p:sldId id="262" r:id="rId9"/>
    <p:sldId id="263" r:id="rId10"/>
    <p:sldId id="264" r:id="rId11"/>
    <p:sldId id="265" r:id="rId12"/>
    <p:sldId id="269"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18F042-F2ED-4A74-8568-AD1E3C6A2FA2}"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CE1369-0411-4820-8415-D124C66EF09B}" type="slidenum">
              <a:rPr lang="en-US" smtClean="0"/>
              <a:t>‹#›</a:t>
            </a:fld>
            <a:endParaRPr lang="en-US"/>
          </a:p>
        </p:txBody>
      </p:sp>
    </p:spTree>
    <p:extLst>
      <p:ext uri="{BB962C8B-B14F-4D97-AF65-F5344CB8AC3E}">
        <p14:creationId xmlns:p14="http://schemas.microsoft.com/office/powerpoint/2010/main" val="887306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18F042-F2ED-4A74-8568-AD1E3C6A2FA2}"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CE1369-0411-4820-8415-D124C66EF09B}" type="slidenum">
              <a:rPr lang="en-US" smtClean="0"/>
              <a:t>‹#›</a:t>
            </a:fld>
            <a:endParaRPr lang="en-US"/>
          </a:p>
        </p:txBody>
      </p:sp>
    </p:spTree>
    <p:extLst>
      <p:ext uri="{BB962C8B-B14F-4D97-AF65-F5344CB8AC3E}">
        <p14:creationId xmlns:p14="http://schemas.microsoft.com/office/powerpoint/2010/main" val="898193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18F042-F2ED-4A74-8568-AD1E3C6A2FA2}"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CE1369-0411-4820-8415-D124C66EF09B}" type="slidenum">
              <a:rPr lang="en-US" smtClean="0"/>
              <a:t>‹#›</a:t>
            </a:fld>
            <a:endParaRPr lang="en-US"/>
          </a:p>
        </p:txBody>
      </p:sp>
    </p:spTree>
    <p:extLst>
      <p:ext uri="{BB962C8B-B14F-4D97-AF65-F5344CB8AC3E}">
        <p14:creationId xmlns:p14="http://schemas.microsoft.com/office/powerpoint/2010/main" val="3345360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18F042-F2ED-4A74-8568-AD1E3C6A2FA2}"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CE1369-0411-4820-8415-D124C66EF09B}" type="slidenum">
              <a:rPr lang="en-US" smtClean="0"/>
              <a:t>‹#›</a:t>
            </a:fld>
            <a:endParaRPr lang="en-US"/>
          </a:p>
        </p:txBody>
      </p:sp>
    </p:spTree>
    <p:extLst>
      <p:ext uri="{BB962C8B-B14F-4D97-AF65-F5344CB8AC3E}">
        <p14:creationId xmlns:p14="http://schemas.microsoft.com/office/powerpoint/2010/main" val="2283391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218F042-F2ED-4A74-8568-AD1E3C6A2FA2}"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CE1369-0411-4820-8415-D124C66EF09B}" type="slidenum">
              <a:rPr lang="en-US" smtClean="0"/>
              <a:t>‹#›</a:t>
            </a:fld>
            <a:endParaRPr lang="en-US"/>
          </a:p>
        </p:txBody>
      </p:sp>
    </p:spTree>
    <p:extLst>
      <p:ext uri="{BB962C8B-B14F-4D97-AF65-F5344CB8AC3E}">
        <p14:creationId xmlns:p14="http://schemas.microsoft.com/office/powerpoint/2010/main" val="3376432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18F042-F2ED-4A74-8568-AD1E3C6A2FA2}"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CE1369-0411-4820-8415-D124C66EF09B}" type="slidenum">
              <a:rPr lang="en-US" smtClean="0"/>
              <a:t>‹#›</a:t>
            </a:fld>
            <a:endParaRPr lang="en-US"/>
          </a:p>
        </p:txBody>
      </p:sp>
    </p:spTree>
    <p:extLst>
      <p:ext uri="{BB962C8B-B14F-4D97-AF65-F5344CB8AC3E}">
        <p14:creationId xmlns:p14="http://schemas.microsoft.com/office/powerpoint/2010/main" val="374195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18F042-F2ED-4A74-8568-AD1E3C6A2FA2}" type="datetimeFigureOut">
              <a:rPr lang="en-US" smtClean="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CE1369-0411-4820-8415-D124C66EF09B}" type="slidenum">
              <a:rPr lang="en-US" smtClean="0"/>
              <a:t>‹#›</a:t>
            </a:fld>
            <a:endParaRPr lang="en-US"/>
          </a:p>
        </p:txBody>
      </p:sp>
    </p:spTree>
    <p:extLst>
      <p:ext uri="{BB962C8B-B14F-4D97-AF65-F5344CB8AC3E}">
        <p14:creationId xmlns:p14="http://schemas.microsoft.com/office/powerpoint/2010/main" val="2924639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18F042-F2ED-4A74-8568-AD1E3C6A2FA2}"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CE1369-0411-4820-8415-D124C66EF09B}" type="slidenum">
              <a:rPr lang="en-US" smtClean="0"/>
              <a:t>‹#›</a:t>
            </a:fld>
            <a:endParaRPr lang="en-US"/>
          </a:p>
        </p:txBody>
      </p:sp>
    </p:spTree>
    <p:extLst>
      <p:ext uri="{BB962C8B-B14F-4D97-AF65-F5344CB8AC3E}">
        <p14:creationId xmlns:p14="http://schemas.microsoft.com/office/powerpoint/2010/main" val="298766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8F042-F2ED-4A74-8568-AD1E3C6A2FA2}" type="datetimeFigureOut">
              <a:rPr lang="en-US" smtClean="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CE1369-0411-4820-8415-D124C66EF09B}" type="slidenum">
              <a:rPr lang="en-US" smtClean="0"/>
              <a:t>‹#›</a:t>
            </a:fld>
            <a:endParaRPr lang="en-US"/>
          </a:p>
        </p:txBody>
      </p:sp>
    </p:spTree>
    <p:extLst>
      <p:ext uri="{BB962C8B-B14F-4D97-AF65-F5344CB8AC3E}">
        <p14:creationId xmlns:p14="http://schemas.microsoft.com/office/powerpoint/2010/main" val="1365158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18F042-F2ED-4A74-8568-AD1E3C6A2FA2}"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CE1369-0411-4820-8415-D124C66EF09B}" type="slidenum">
              <a:rPr lang="en-US" smtClean="0"/>
              <a:t>‹#›</a:t>
            </a:fld>
            <a:endParaRPr lang="en-US"/>
          </a:p>
        </p:txBody>
      </p:sp>
    </p:spTree>
    <p:extLst>
      <p:ext uri="{BB962C8B-B14F-4D97-AF65-F5344CB8AC3E}">
        <p14:creationId xmlns:p14="http://schemas.microsoft.com/office/powerpoint/2010/main" val="3478403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18F042-F2ED-4A74-8568-AD1E3C6A2FA2}"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CE1369-0411-4820-8415-D124C66EF09B}" type="slidenum">
              <a:rPr lang="en-US" smtClean="0"/>
              <a:t>‹#›</a:t>
            </a:fld>
            <a:endParaRPr lang="en-US"/>
          </a:p>
        </p:txBody>
      </p:sp>
    </p:spTree>
    <p:extLst>
      <p:ext uri="{BB962C8B-B14F-4D97-AF65-F5344CB8AC3E}">
        <p14:creationId xmlns:p14="http://schemas.microsoft.com/office/powerpoint/2010/main" val="425192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18F042-F2ED-4A74-8568-AD1E3C6A2FA2}" type="datetimeFigureOut">
              <a:rPr lang="en-US" smtClean="0"/>
              <a:t>6/15/2023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CE1369-0411-4820-8415-D124C66EF09B}" type="slidenum">
              <a:rPr lang="en-US" smtClean="0"/>
              <a:t>‹#›</a:t>
            </a:fld>
            <a:endParaRPr lang="en-US"/>
          </a:p>
        </p:txBody>
      </p:sp>
    </p:spTree>
    <p:extLst>
      <p:ext uri="{BB962C8B-B14F-4D97-AF65-F5344CB8AC3E}">
        <p14:creationId xmlns:p14="http://schemas.microsoft.com/office/powerpoint/2010/main" val="49029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470" y="2329962"/>
            <a:ext cx="9211408" cy="1934307"/>
          </a:xfrm>
        </p:spPr>
        <p:txBody>
          <a:bodyPr/>
          <a:lstStyle/>
          <a:p>
            <a:r>
              <a:rPr lang="en-US" dirty="0" smtClean="0"/>
              <a:t>Fueling the Future: The Power of Hydrogen   Energy and Fuel Cells</a:t>
            </a:r>
            <a:endParaRPr lang="en-US" dirty="0"/>
          </a:p>
        </p:txBody>
      </p:sp>
    </p:spTree>
    <p:extLst>
      <p:ext uri="{BB962C8B-B14F-4D97-AF65-F5344CB8AC3E}">
        <p14:creationId xmlns:p14="http://schemas.microsoft.com/office/powerpoint/2010/main" val="38705345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02323"/>
          </a:xfrm>
        </p:spPr>
        <p:txBody>
          <a:bodyPr/>
          <a:lstStyle/>
          <a:p>
            <a:r>
              <a:rPr lang="en-US" dirty="0" smtClean="0"/>
              <a:t>Advantages of Hydrogen Energy</a:t>
            </a:r>
            <a:endParaRPr lang="en-US" dirty="0"/>
          </a:p>
        </p:txBody>
      </p:sp>
      <p:sp>
        <p:nvSpPr>
          <p:cNvPr id="4" name="Text Placeholder 3"/>
          <p:cNvSpPr>
            <a:spLocks noGrp="1"/>
          </p:cNvSpPr>
          <p:nvPr>
            <p:ph type="body" sz="half" idx="2"/>
          </p:nvPr>
        </p:nvSpPr>
        <p:spPr>
          <a:xfrm>
            <a:off x="839788" y="1459523"/>
            <a:ext cx="3932237" cy="5292969"/>
          </a:xfrm>
        </p:spPr>
        <p:txBody>
          <a:bodyPr>
            <a:normAutofit/>
          </a:bodyPr>
          <a:lstStyle/>
          <a:p>
            <a:r>
              <a:rPr lang="en-US" sz="1800" dirty="0" smtClean="0"/>
              <a:t>Hydrogen energy offers a number of key advantages over traditional fossil fuels. First and foremost, it is a clean and sustainable source of energy that produces zero greenhouse gas emissions. This makes it an ideal solution for a world that is increasingly concerned with climate change and environmental sustainability.</a:t>
            </a:r>
          </a:p>
          <a:p>
            <a:r>
              <a:rPr lang="en-US" sz="1800" dirty="0" smtClean="0"/>
              <a:t>In addition, hydrogen energy is highly efficient, producing much more energy than traditional combustion engines. It is also versatile and can be used in a wide range of applications, from powering cars and buses to providing backup power for buildings. Finally, hydrogen has the potential to reduce our dependence on fossil fuels and create a more sustainable energy future for everyone</a:t>
            </a:r>
          </a:p>
          <a:p>
            <a:endParaRPr lang="en-US" dirty="0"/>
          </a:p>
        </p:txBody>
      </p:sp>
      <p:pic>
        <p:nvPicPr>
          <p:cNvPr id="5" name="Picture 4"/>
          <p:cNvPicPr>
            <a:picLocks noChangeAspect="1"/>
          </p:cNvPicPr>
          <p:nvPr/>
        </p:nvPicPr>
        <p:blipFill>
          <a:blip r:embed="rId2"/>
          <a:stretch>
            <a:fillRect/>
          </a:stretch>
        </p:blipFill>
        <p:spPr>
          <a:xfrm>
            <a:off x="5721227" y="113567"/>
            <a:ext cx="5972175" cy="6638925"/>
          </a:xfrm>
          <a:prstGeom prst="rect">
            <a:avLst/>
          </a:prstGeom>
        </p:spPr>
      </p:pic>
    </p:spTree>
    <p:extLst>
      <p:ext uri="{BB962C8B-B14F-4D97-AF65-F5344CB8AC3E}">
        <p14:creationId xmlns:p14="http://schemas.microsoft.com/office/powerpoint/2010/main" val="15816867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472" y="465992"/>
            <a:ext cx="3932237" cy="888023"/>
          </a:xfrm>
        </p:spPr>
        <p:txBody>
          <a:bodyPr>
            <a:normAutofit fontScale="90000"/>
          </a:bodyPr>
          <a:lstStyle/>
          <a:p>
            <a:r>
              <a:rPr lang="en-US" dirty="0" smtClean="0"/>
              <a:t>Challenges of Hydrogen Energy</a:t>
            </a:r>
            <a:endParaRPr lang="en-US" dirty="0"/>
          </a:p>
        </p:txBody>
      </p:sp>
      <p:sp>
        <p:nvSpPr>
          <p:cNvPr id="4" name="Text Placeholder 3"/>
          <p:cNvSpPr>
            <a:spLocks noGrp="1"/>
          </p:cNvSpPr>
          <p:nvPr>
            <p:ph type="body" sz="half" idx="2"/>
          </p:nvPr>
        </p:nvSpPr>
        <p:spPr>
          <a:xfrm>
            <a:off x="404446" y="1415561"/>
            <a:ext cx="4367579" cy="5442439"/>
          </a:xfrm>
        </p:spPr>
        <p:txBody>
          <a:bodyPr>
            <a:normAutofit fontScale="92500" lnSpcReduction="10000"/>
          </a:bodyPr>
          <a:lstStyle/>
          <a:p>
            <a:r>
              <a:rPr lang="en-US" sz="1900" dirty="0" smtClean="0"/>
              <a:t>Despite its many advantages, hydrogen energy still faces a number of challenges that must be overcome before it can be widely adopted. One of the biggest challenges is the high cost of production. Producing hydrogen gas requires a significant amount of energy, and current methods are often inefficient and expensive.</a:t>
            </a:r>
          </a:p>
          <a:p>
            <a:r>
              <a:rPr lang="en-US" sz="1900" dirty="0" smtClean="0"/>
              <a:t>Another challenge is the lack of infrastructure for storing and transporting hydrogen. While there are some hydrogen refueling stations and storage facilities in operation today, they are few and far between. Finally, there is the issue of public perception. Many people are still skeptical of hydrogen energy and view it as a risky or unproven technology.</a:t>
            </a:r>
          </a:p>
          <a:p>
            <a:r>
              <a:rPr lang="en-US" sz="1900" dirty="0" smtClean="0"/>
              <a:t>However, researchers and industry leaders are working hard to address these challenges and make hydrogen energy a viable and attractive option for consumers and businesses alike.</a:t>
            </a:r>
          </a:p>
          <a:p>
            <a:endParaRPr lang="en-US" dirty="0"/>
          </a:p>
        </p:txBody>
      </p:sp>
      <p:pic>
        <p:nvPicPr>
          <p:cNvPr id="5" name="Picture 4"/>
          <p:cNvPicPr>
            <a:picLocks noChangeAspect="1"/>
          </p:cNvPicPr>
          <p:nvPr/>
        </p:nvPicPr>
        <p:blipFill>
          <a:blip r:embed="rId2"/>
          <a:stretch>
            <a:fillRect/>
          </a:stretch>
        </p:blipFill>
        <p:spPr>
          <a:xfrm>
            <a:off x="5746872" y="61912"/>
            <a:ext cx="5991225" cy="6734175"/>
          </a:xfrm>
          <a:prstGeom prst="rect">
            <a:avLst/>
          </a:prstGeom>
        </p:spPr>
      </p:pic>
    </p:spTree>
    <p:extLst>
      <p:ext uri="{BB962C8B-B14F-4D97-AF65-F5344CB8AC3E}">
        <p14:creationId xmlns:p14="http://schemas.microsoft.com/office/powerpoint/2010/main" val="1178411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984738"/>
          </a:xfrm>
        </p:spPr>
        <p:txBody>
          <a:bodyPr/>
          <a:lstStyle/>
          <a:p>
            <a:r>
              <a:rPr lang="en-US" dirty="0" smtClean="0"/>
              <a:t>Applications of Hydrogen Energy</a:t>
            </a:r>
            <a:endParaRPr lang="en-US" dirty="0"/>
          </a:p>
        </p:txBody>
      </p:sp>
      <p:sp>
        <p:nvSpPr>
          <p:cNvPr id="4" name="Text Placeholder 3"/>
          <p:cNvSpPr>
            <a:spLocks noGrp="1"/>
          </p:cNvSpPr>
          <p:nvPr>
            <p:ph type="body" sz="half" idx="2"/>
          </p:nvPr>
        </p:nvSpPr>
        <p:spPr>
          <a:xfrm>
            <a:off x="536332" y="1441938"/>
            <a:ext cx="4545622" cy="5257800"/>
          </a:xfrm>
        </p:spPr>
        <p:txBody>
          <a:bodyPr>
            <a:normAutofit/>
          </a:bodyPr>
          <a:lstStyle/>
          <a:p>
            <a:r>
              <a:rPr lang="en-US" sz="1800" dirty="0" smtClean="0"/>
              <a:t>Hydrogen energy is already being used in a variety of innovative and exciting ways. One of the most promising applications is in transportation, where hydrogen fuel cells are being used to power cars, buses, and even trains. These vehicles are quiet, efficient, and emission-free, making them an ideal solution for reducing air pollution and greenhouse gas emissions.</a:t>
            </a:r>
          </a:p>
          <a:p>
            <a:r>
              <a:rPr lang="en-US" sz="1800" dirty="0" smtClean="0"/>
              <a:t>Hydrogen energy is also being used to provide backup power for buildings and other critical infrastructure. In areas that are prone to power outages or natural disasters, hydrogen fuel cells can provide a reliable source of electricity when the grid goes down. Finally, researchers are exploring new applications for hydrogen energy in fields such as aviation, space travel, and even agriculture.</a:t>
            </a:r>
          </a:p>
          <a:p>
            <a:endParaRPr lang="en-US" dirty="0"/>
          </a:p>
        </p:txBody>
      </p:sp>
      <p:pic>
        <p:nvPicPr>
          <p:cNvPr id="5" name="Picture 4"/>
          <p:cNvPicPr>
            <a:picLocks noChangeAspect="1"/>
          </p:cNvPicPr>
          <p:nvPr/>
        </p:nvPicPr>
        <p:blipFill>
          <a:blip r:embed="rId2"/>
          <a:stretch>
            <a:fillRect/>
          </a:stretch>
        </p:blipFill>
        <p:spPr>
          <a:xfrm>
            <a:off x="5890846" y="181341"/>
            <a:ext cx="6019800" cy="6600825"/>
          </a:xfrm>
          <a:prstGeom prst="rect">
            <a:avLst/>
          </a:prstGeom>
        </p:spPr>
      </p:pic>
    </p:spTree>
    <p:extLst>
      <p:ext uri="{BB962C8B-B14F-4D97-AF65-F5344CB8AC3E}">
        <p14:creationId xmlns:p14="http://schemas.microsoft.com/office/powerpoint/2010/main" val="38309959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55077"/>
          </a:xfrm>
        </p:spPr>
        <p:txBody>
          <a:bodyPr/>
          <a:lstStyle/>
          <a:p>
            <a:r>
              <a:rPr lang="en-US" smtClean="0"/>
              <a:t>The Future of Hydrogen Energy</a:t>
            </a:r>
            <a:endParaRPr lang="en-US"/>
          </a:p>
        </p:txBody>
      </p:sp>
      <p:sp>
        <p:nvSpPr>
          <p:cNvPr id="4" name="Text Placeholder 3"/>
          <p:cNvSpPr>
            <a:spLocks noGrp="1"/>
          </p:cNvSpPr>
          <p:nvPr>
            <p:ph type="body" sz="half" idx="2"/>
          </p:nvPr>
        </p:nvSpPr>
        <p:spPr>
          <a:xfrm>
            <a:off x="839788" y="1644162"/>
            <a:ext cx="3932237" cy="5108330"/>
          </a:xfrm>
        </p:spPr>
        <p:txBody>
          <a:bodyPr>
            <a:normAutofit/>
          </a:bodyPr>
          <a:lstStyle/>
          <a:p>
            <a:r>
              <a:rPr lang="en-US" sz="1800" dirty="0" smtClean="0"/>
              <a:t>Hydrogen energy has the potential to transform the energy industry and contribute to a more sustainable future. With ongoing research and development, hydrogen energy can become a viable alternative to traditional fossil fuels, reducing our dependence on foreign oil and creating new jobs in the energy industry.</a:t>
            </a:r>
          </a:p>
          <a:p>
            <a:r>
              <a:rPr lang="en-US" sz="1800" dirty="0" smtClean="0"/>
              <a:t>However, realizing this potential will require continued investment and support from governments, businesses, and individuals. By working together to develop and promote hydrogen energy, we can create a cleaner, more sustainable future for generations to come.</a:t>
            </a:r>
          </a:p>
          <a:p>
            <a:endParaRPr lang="en-US" dirty="0"/>
          </a:p>
        </p:txBody>
      </p:sp>
      <p:pic>
        <p:nvPicPr>
          <p:cNvPr id="6" name="Picture 5"/>
          <p:cNvPicPr>
            <a:picLocks noChangeAspect="1"/>
          </p:cNvPicPr>
          <p:nvPr/>
        </p:nvPicPr>
        <p:blipFill>
          <a:blip r:embed="rId2"/>
          <a:stretch>
            <a:fillRect/>
          </a:stretch>
        </p:blipFill>
        <p:spPr>
          <a:xfrm>
            <a:off x="5684593" y="84626"/>
            <a:ext cx="6010275" cy="6600825"/>
          </a:xfrm>
          <a:prstGeom prst="rect">
            <a:avLst/>
          </a:prstGeom>
        </p:spPr>
      </p:pic>
    </p:spTree>
    <p:extLst>
      <p:ext uri="{BB962C8B-B14F-4D97-AF65-F5344CB8AC3E}">
        <p14:creationId xmlns:p14="http://schemas.microsoft.com/office/powerpoint/2010/main" val="10540101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716206"/>
            <a:ext cx="3932237" cy="542438"/>
          </a:xfrm>
        </p:spPr>
        <p:txBody>
          <a:bodyPr/>
          <a:lstStyle/>
          <a:p>
            <a:r>
              <a:rPr lang="en-US" dirty="0" smtClean="0"/>
              <a:t>Conclusion</a:t>
            </a:r>
            <a:endParaRPr lang="en-US" dirty="0"/>
          </a:p>
        </p:txBody>
      </p:sp>
      <p:sp>
        <p:nvSpPr>
          <p:cNvPr id="4" name="Text Placeholder 3"/>
          <p:cNvSpPr>
            <a:spLocks noGrp="1"/>
          </p:cNvSpPr>
          <p:nvPr>
            <p:ph type="body" sz="half" idx="2"/>
          </p:nvPr>
        </p:nvSpPr>
        <p:spPr>
          <a:xfrm>
            <a:off x="839788" y="1258644"/>
            <a:ext cx="3932237" cy="5309210"/>
          </a:xfrm>
        </p:spPr>
        <p:txBody>
          <a:bodyPr>
            <a:normAutofit/>
          </a:bodyPr>
          <a:lstStyle/>
          <a:p>
            <a:r>
              <a:rPr lang="en-US" sz="1800" dirty="0" smtClean="0"/>
              <a:t>In conclusion, hydrogen energy and fuel cells hold great promise for the future of clean energy. With the potential to power everything from cars to entire cities, this technology could revolutionize the way we live and work. While there are still challenges to be overcome, such as cost and infrastructure, the benefits of hydrogen energy cannot be ignored.</a:t>
            </a:r>
          </a:p>
          <a:p>
            <a:r>
              <a:rPr lang="en-US" sz="1800" dirty="0" smtClean="0"/>
              <a:t>As we look towards a more sustainable future, it is essential that we explore all possible avenues for clean energy. Hydrogen energy and fuel cells offer an exciting opportunity to do just that. By investing in this technology and supporting its development, we can help create a better world for ourselves and future generations.</a:t>
            </a:r>
          </a:p>
          <a:p>
            <a:endParaRPr lang="en-US" dirty="0"/>
          </a:p>
        </p:txBody>
      </p:sp>
      <p:pic>
        <p:nvPicPr>
          <p:cNvPr id="5" name="Picture 4"/>
          <p:cNvPicPr>
            <a:picLocks noChangeAspect="1"/>
          </p:cNvPicPr>
          <p:nvPr/>
        </p:nvPicPr>
        <p:blipFill>
          <a:blip r:embed="rId2"/>
          <a:stretch>
            <a:fillRect/>
          </a:stretch>
        </p:blipFill>
        <p:spPr>
          <a:xfrm>
            <a:off x="5893044" y="78398"/>
            <a:ext cx="5962650" cy="6648450"/>
          </a:xfrm>
          <a:prstGeom prst="rect">
            <a:avLst/>
          </a:prstGeom>
        </p:spPr>
      </p:pic>
    </p:spTree>
    <p:extLst>
      <p:ext uri="{BB962C8B-B14F-4D97-AF65-F5344CB8AC3E}">
        <p14:creationId xmlns:p14="http://schemas.microsoft.com/office/powerpoint/2010/main" val="971643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94592"/>
            <a:ext cx="10515600" cy="5482371"/>
          </a:xfrm>
        </p:spPr>
        <p:txBody>
          <a:bodyPr>
            <a:normAutofit lnSpcReduction="10000"/>
          </a:bodyPr>
          <a:lstStyle/>
          <a:p>
            <a:r>
              <a:rPr lang="en-US" b="1" dirty="0" smtClean="0"/>
              <a:t>What is Hydrogen Energy?</a:t>
            </a:r>
          </a:p>
          <a:p>
            <a:r>
              <a:rPr lang="en-US" b="1" dirty="0" smtClean="0"/>
              <a:t>Basics of electrochemical</a:t>
            </a:r>
          </a:p>
          <a:p>
            <a:r>
              <a:rPr lang="en-US" b="1" dirty="0" smtClean="0"/>
              <a:t>Fuel Cell Technology</a:t>
            </a:r>
          </a:p>
          <a:p>
            <a:r>
              <a:rPr lang="en-US" b="1" dirty="0" smtClean="0"/>
              <a:t>polymer membrane electrolyte fuel cells</a:t>
            </a:r>
          </a:p>
          <a:p>
            <a:r>
              <a:rPr lang="en-US" b="1" dirty="0" smtClean="0"/>
              <a:t>solid oxide fuel cells</a:t>
            </a:r>
          </a:p>
          <a:p>
            <a:r>
              <a:rPr lang="en-US" b="1" dirty="0" smtClean="0"/>
              <a:t>hydrogen production and storage</a:t>
            </a:r>
          </a:p>
          <a:p>
            <a:r>
              <a:rPr lang="en-US" b="1" dirty="0" smtClean="0"/>
              <a:t>Advantages of Hydrogen Energy</a:t>
            </a:r>
          </a:p>
          <a:p>
            <a:r>
              <a:rPr lang="en-US" b="1" dirty="0" smtClean="0"/>
              <a:t>Challenges of Hydrogen Energy</a:t>
            </a:r>
          </a:p>
          <a:p>
            <a:r>
              <a:rPr lang="en-US" b="1" dirty="0" smtClean="0"/>
              <a:t>Applications of Hydrogen Energy</a:t>
            </a:r>
          </a:p>
          <a:p>
            <a:r>
              <a:rPr lang="en-US" b="1" dirty="0" smtClean="0"/>
              <a:t>The Future of Hydrogen Energy</a:t>
            </a:r>
          </a:p>
          <a:p>
            <a:r>
              <a:rPr lang="en-US" b="1" dirty="0" smtClean="0"/>
              <a:t>Conclusion</a:t>
            </a:r>
            <a:endParaRPr lang="en-US" b="1" dirty="0"/>
          </a:p>
        </p:txBody>
      </p:sp>
    </p:spTree>
    <p:extLst>
      <p:ext uri="{BB962C8B-B14F-4D97-AF65-F5344CB8AC3E}">
        <p14:creationId xmlns:p14="http://schemas.microsoft.com/office/powerpoint/2010/main" val="3063394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81454"/>
          </a:xfrm>
        </p:spPr>
        <p:txBody>
          <a:bodyPr>
            <a:normAutofit/>
          </a:bodyPr>
          <a:lstStyle/>
          <a:p>
            <a:r>
              <a:rPr lang="en-US" b="1" dirty="0"/>
              <a:t>W</a:t>
            </a:r>
            <a:r>
              <a:rPr lang="en-US" b="1" dirty="0" smtClean="0"/>
              <a:t>hat is Hydrogen Energy?</a:t>
            </a:r>
            <a:endParaRPr lang="en-US" dirty="0"/>
          </a:p>
        </p:txBody>
      </p:sp>
      <p:pic>
        <p:nvPicPr>
          <p:cNvPr id="5" name="Picture Placeholder 4"/>
          <p:cNvPicPr>
            <a:picLocks noGrp="1" noChangeAspect="1"/>
          </p:cNvPicPr>
          <p:nvPr>
            <p:ph type="pic" idx="1"/>
          </p:nvPr>
        </p:nvPicPr>
        <p:blipFill>
          <a:blip r:embed="rId2"/>
          <a:srcRect t="14301" b="14301"/>
          <a:stretch>
            <a:fillRect/>
          </a:stretch>
        </p:blipFill>
        <p:spPr>
          <a:prstGeom prst="rect">
            <a:avLst/>
          </a:prstGeom>
        </p:spPr>
      </p:pic>
      <p:sp>
        <p:nvSpPr>
          <p:cNvPr id="4" name="Text Placeholder 3"/>
          <p:cNvSpPr>
            <a:spLocks noGrp="1"/>
          </p:cNvSpPr>
          <p:nvPr>
            <p:ph type="body" sz="half" idx="2"/>
          </p:nvPr>
        </p:nvSpPr>
        <p:spPr>
          <a:xfrm>
            <a:off x="839788" y="1538654"/>
            <a:ext cx="3932237" cy="4835769"/>
          </a:xfrm>
        </p:spPr>
        <p:txBody>
          <a:bodyPr>
            <a:noAutofit/>
          </a:bodyPr>
          <a:lstStyle/>
          <a:p>
            <a:r>
              <a:rPr lang="en-US" sz="1800" dirty="0" smtClean="0"/>
              <a:t>Hydrogen energy is a clean and efficient form of power that harnesses the energy stored in hydrogen molecules. When hydrogen is burned or combined with oxygen in a fuel cell, it produces electricity and water vapor as byproducts. This process is emission-free and has the potential to revolutionize the way we generate and consume energy.</a:t>
            </a:r>
            <a:br>
              <a:rPr lang="en-US" sz="1800" dirty="0" smtClean="0"/>
            </a:br>
            <a:r>
              <a:rPr lang="en-US" sz="1800" dirty="0" smtClean="0"/>
              <a:t>Hydrogen energy is still a relatively new technology, but it has already shown great promise in a variety of applications. It can be used to power cars, buses, and even homes and buildings. As the world looks for ways to reduce its dependence on fossil fuels and combat climate change, hydrogen energy is emerging as a leading contender.</a:t>
            </a:r>
            <a:endParaRPr lang="en-US" sz="1800" dirty="0"/>
          </a:p>
        </p:txBody>
      </p:sp>
    </p:spTree>
    <p:extLst>
      <p:ext uri="{BB962C8B-B14F-4D97-AF65-F5344CB8AC3E}">
        <p14:creationId xmlns:p14="http://schemas.microsoft.com/office/powerpoint/2010/main" val="3871619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19908"/>
          </a:xfrm>
        </p:spPr>
        <p:txBody>
          <a:bodyPr/>
          <a:lstStyle/>
          <a:p>
            <a:r>
              <a:rPr lang="en-US" dirty="0" smtClean="0"/>
              <a:t>Basics of electrochemical</a:t>
            </a:r>
            <a:endParaRPr lang="en-US" dirty="0"/>
          </a:p>
        </p:txBody>
      </p:sp>
      <p:pic>
        <p:nvPicPr>
          <p:cNvPr id="5" name="Picture Placeholder 4"/>
          <p:cNvPicPr>
            <a:picLocks noGrp="1" noChangeAspect="1"/>
          </p:cNvPicPr>
          <p:nvPr>
            <p:ph type="pic" idx="1"/>
          </p:nvPr>
        </p:nvPicPr>
        <p:blipFill>
          <a:blip r:embed="rId2"/>
          <a:srcRect t="14309" b="14309"/>
          <a:stretch>
            <a:fillRect/>
          </a:stretch>
        </p:blipFill>
        <p:spPr>
          <a:prstGeom prst="rect">
            <a:avLst/>
          </a:prstGeom>
        </p:spPr>
      </p:pic>
      <p:sp>
        <p:nvSpPr>
          <p:cNvPr id="4" name="Text Placeholder 3"/>
          <p:cNvSpPr>
            <a:spLocks noGrp="1"/>
          </p:cNvSpPr>
          <p:nvPr>
            <p:ph type="body" sz="half" idx="2"/>
          </p:nvPr>
        </p:nvSpPr>
        <p:spPr>
          <a:xfrm>
            <a:off x="839788" y="1696915"/>
            <a:ext cx="3932237" cy="4624753"/>
          </a:xfrm>
        </p:spPr>
        <p:txBody>
          <a:bodyPr>
            <a:normAutofit lnSpcReduction="10000"/>
          </a:bodyPr>
          <a:lstStyle/>
          <a:p>
            <a:r>
              <a:rPr lang="en-US" sz="1800" dirty="0" smtClean="0"/>
              <a:t>Electrochemical reactions involve the transfer of electrons between different substances. In the case of hydrogen energy, this process occurs in a fuel cell, which contains an anode, a cathode, and an electrolyte. When hydrogen gas is introduced to the anode, it is split into protons and electrons. The protons pass through the electrolyte to the cathode, while the electrons are forced to flow through an external circuit, generating electricity.</a:t>
            </a:r>
          </a:p>
          <a:p>
            <a:r>
              <a:rPr lang="en-US" sz="1800" dirty="0" smtClean="0"/>
              <a:t>This process is highly efficient, producing much more energy than traditional combustion engines. It also produces zero greenhouse gas emissions, making it a sustainable and environmentally friendly alternative to fossil fuels.</a:t>
            </a:r>
          </a:p>
          <a:p>
            <a:endParaRPr lang="en-US" dirty="0"/>
          </a:p>
        </p:txBody>
      </p:sp>
    </p:spTree>
    <p:extLst>
      <p:ext uri="{BB962C8B-B14F-4D97-AF65-F5344CB8AC3E}">
        <p14:creationId xmlns:p14="http://schemas.microsoft.com/office/powerpoint/2010/main" val="17656573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764931"/>
          </a:xfrm>
        </p:spPr>
        <p:txBody>
          <a:bodyPr/>
          <a:lstStyle/>
          <a:p>
            <a:r>
              <a:rPr lang="en-US" dirty="0" smtClean="0"/>
              <a:t>What is a Fuel Cell?</a:t>
            </a:r>
            <a:endParaRPr lang="en-US" dirty="0"/>
          </a:p>
        </p:txBody>
      </p:sp>
      <p:sp>
        <p:nvSpPr>
          <p:cNvPr id="4" name="Text Placeholder 3"/>
          <p:cNvSpPr>
            <a:spLocks noGrp="1"/>
          </p:cNvSpPr>
          <p:nvPr>
            <p:ph type="body" sz="half" idx="2"/>
          </p:nvPr>
        </p:nvSpPr>
        <p:spPr>
          <a:xfrm>
            <a:off x="839788" y="1397977"/>
            <a:ext cx="3932237" cy="4471011"/>
          </a:xfrm>
        </p:spPr>
        <p:txBody>
          <a:bodyPr>
            <a:normAutofit/>
          </a:bodyPr>
          <a:lstStyle/>
          <a:p>
            <a:r>
              <a:rPr lang="en-US" sz="1800" dirty="0" smtClean="0"/>
              <a:t>A fuel cell is an electrochemical device that converts the chemical energy of a fuel, such as hydrogen, directly into electricity. The basic components of a fuel cell include an anode, a cathode, and an electrolyte.</a:t>
            </a:r>
          </a:p>
          <a:p>
            <a:r>
              <a:rPr lang="en-US" sz="1800" dirty="0" smtClean="0"/>
              <a:t>When hydrogen is supplied to the anode of a fuel cell, it is split into protons and electrons. The protons pass through the electrolyte to the cathode, while the electrons travel through an external circuit, generating electricity. At the cathode, the protons and electrons combine with oxygen to form water, which is the only byproduct of the reaction.</a:t>
            </a:r>
          </a:p>
          <a:p>
            <a:endParaRPr lang="en-US" sz="1800" dirty="0"/>
          </a:p>
        </p:txBody>
      </p:sp>
      <p:pic>
        <p:nvPicPr>
          <p:cNvPr id="8" name="Picture 7"/>
          <p:cNvPicPr>
            <a:picLocks noChangeAspect="1"/>
          </p:cNvPicPr>
          <p:nvPr/>
        </p:nvPicPr>
        <p:blipFill>
          <a:blip r:embed="rId2"/>
          <a:stretch>
            <a:fillRect/>
          </a:stretch>
        </p:blipFill>
        <p:spPr>
          <a:xfrm>
            <a:off x="5790834" y="118207"/>
            <a:ext cx="5991225" cy="6610350"/>
          </a:xfrm>
          <a:prstGeom prst="rect">
            <a:avLst/>
          </a:prstGeom>
        </p:spPr>
      </p:pic>
    </p:spTree>
    <p:extLst>
      <p:ext uri="{BB962C8B-B14F-4D97-AF65-F5344CB8AC3E}">
        <p14:creationId xmlns:p14="http://schemas.microsoft.com/office/powerpoint/2010/main" val="2970283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160585"/>
          </a:xfrm>
        </p:spPr>
        <p:txBody>
          <a:bodyPr/>
          <a:lstStyle/>
          <a:p>
            <a:r>
              <a:rPr lang="en-US" dirty="0" smtClean="0"/>
              <a:t>Polymer Membrane Electrolyte Fuel Cell</a:t>
            </a:r>
            <a:endParaRPr lang="en-US" dirty="0"/>
          </a:p>
        </p:txBody>
      </p:sp>
      <p:sp>
        <p:nvSpPr>
          <p:cNvPr id="4" name="Text Placeholder 3"/>
          <p:cNvSpPr>
            <a:spLocks noGrp="1"/>
          </p:cNvSpPr>
          <p:nvPr>
            <p:ph type="body" sz="half" idx="2"/>
          </p:nvPr>
        </p:nvSpPr>
        <p:spPr>
          <a:xfrm>
            <a:off x="839788" y="1714500"/>
            <a:ext cx="3932237" cy="4510454"/>
          </a:xfrm>
        </p:spPr>
        <p:txBody>
          <a:bodyPr/>
          <a:lstStyle/>
          <a:p>
            <a:r>
              <a:rPr lang="en-US" sz="1800" dirty="0" smtClean="0"/>
              <a:t>The Polymer Membrane Electrolyte Fuel Cell (PEMFC) is a type of fuel cell that uses a polymer membrane as its electrolyte. PEMFCs are lightweight, efficient, and have a high power density, making them ideal for use in transportation applications.</a:t>
            </a:r>
          </a:p>
          <a:p>
            <a:r>
              <a:rPr lang="en-US" sz="1800" dirty="0" smtClean="0"/>
              <a:t>However, PEMFCs require pure hydrogen as their fuel source, which can be difficult and expensive to produce. In addition, the polymer membrane is sensitive to impurities, which can reduce the efficiency of the fuel cell.</a:t>
            </a:r>
          </a:p>
          <a:p>
            <a:endParaRPr lang="en-US" dirty="0"/>
          </a:p>
        </p:txBody>
      </p:sp>
      <p:pic>
        <p:nvPicPr>
          <p:cNvPr id="5" name="Picture 4"/>
          <p:cNvPicPr>
            <a:picLocks noChangeAspect="1"/>
          </p:cNvPicPr>
          <p:nvPr/>
        </p:nvPicPr>
        <p:blipFill>
          <a:blip r:embed="rId2"/>
          <a:stretch>
            <a:fillRect/>
          </a:stretch>
        </p:blipFill>
        <p:spPr>
          <a:xfrm>
            <a:off x="5689355" y="140677"/>
            <a:ext cx="6000750" cy="6629400"/>
          </a:xfrm>
          <a:prstGeom prst="rect">
            <a:avLst/>
          </a:prstGeom>
        </p:spPr>
      </p:pic>
    </p:spTree>
    <p:extLst>
      <p:ext uri="{BB962C8B-B14F-4D97-AF65-F5344CB8AC3E}">
        <p14:creationId xmlns:p14="http://schemas.microsoft.com/office/powerpoint/2010/main" val="1202115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720969"/>
          </a:xfrm>
        </p:spPr>
        <p:txBody>
          <a:bodyPr/>
          <a:lstStyle/>
          <a:p>
            <a:r>
              <a:rPr lang="en-US" dirty="0" smtClean="0"/>
              <a:t>solid oxide fuel cells</a:t>
            </a:r>
            <a:endParaRPr lang="en-US" dirty="0"/>
          </a:p>
        </p:txBody>
      </p:sp>
      <p:sp>
        <p:nvSpPr>
          <p:cNvPr id="4" name="Text Placeholder 3"/>
          <p:cNvSpPr>
            <a:spLocks noGrp="1"/>
          </p:cNvSpPr>
          <p:nvPr>
            <p:ph type="body" sz="half" idx="2"/>
          </p:nvPr>
        </p:nvSpPr>
        <p:spPr>
          <a:xfrm>
            <a:off x="839788" y="1459523"/>
            <a:ext cx="3932237" cy="5169877"/>
          </a:xfrm>
        </p:spPr>
        <p:txBody>
          <a:bodyPr>
            <a:normAutofit/>
          </a:bodyPr>
          <a:lstStyle/>
          <a:p>
            <a:r>
              <a:rPr lang="en-US" sz="1800" dirty="0" smtClean="0"/>
              <a:t>Solid oxide fuel cells (SOFCs) are another type of fuel cell that use a solid oxide electrolyte to generate electricity. SOFCs operate at high temperatures, typically between 800 and 1,000 degrees Celsius, which allows them to use a wider range of fuels than other types of fuel cells.</a:t>
            </a:r>
          </a:p>
          <a:p>
            <a:r>
              <a:rPr lang="en-US" sz="1800" dirty="0" smtClean="0"/>
              <a:t>SOFCs are currently being used in a variety of applications, from providing backup power for buildings to generating electricity from waste gases produced by industrial processes. However, their high operating temperature can make them less efficient than other types of fuel cells, and they require careful management to prevent thermal stress and degradation.</a:t>
            </a:r>
          </a:p>
          <a:p>
            <a:endParaRPr lang="en-US" dirty="0"/>
          </a:p>
        </p:txBody>
      </p:sp>
      <p:pic>
        <p:nvPicPr>
          <p:cNvPr id="5" name="Picture 4"/>
          <p:cNvPicPr>
            <a:picLocks noChangeAspect="1"/>
          </p:cNvPicPr>
          <p:nvPr/>
        </p:nvPicPr>
        <p:blipFill>
          <a:blip r:embed="rId2"/>
          <a:stretch>
            <a:fillRect/>
          </a:stretch>
        </p:blipFill>
        <p:spPr>
          <a:xfrm>
            <a:off x="5716465" y="119795"/>
            <a:ext cx="5981700" cy="6600825"/>
          </a:xfrm>
          <a:prstGeom prst="rect">
            <a:avLst/>
          </a:prstGeom>
        </p:spPr>
      </p:pic>
    </p:spTree>
    <p:extLst>
      <p:ext uri="{BB962C8B-B14F-4D97-AF65-F5344CB8AC3E}">
        <p14:creationId xmlns:p14="http://schemas.microsoft.com/office/powerpoint/2010/main" val="39785783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940777"/>
          </a:xfrm>
        </p:spPr>
        <p:txBody>
          <a:bodyPr>
            <a:normAutofit fontScale="90000"/>
          </a:bodyPr>
          <a:lstStyle/>
          <a:p>
            <a:r>
              <a:rPr lang="en-US" dirty="0" smtClean="0"/>
              <a:t>hydrogen production and storage</a:t>
            </a:r>
            <a:endParaRPr lang="en-US" dirty="0"/>
          </a:p>
        </p:txBody>
      </p:sp>
      <p:sp>
        <p:nvSpPr>
          <p:cNvPr id="4" name="Text Placeholder 3"/>
          <p:cNvSpPr>
            <a:spLocks noGrp="1"/>
          </p:cNvSpPr>
          <p:nvPr>
            <p:ph type="body" sz="half" idx="2"/>
          </p:nvPr>
        </p:nvSpPr>
        <p:spPr>
          <a:xfrm>
            <a:off x="839788" y="1573823"/>
            <a:ext cx="3932237" cy="5152292"/>
          </a:xfrm>
        </p:spPr>
        <p:txBody>
          <a:bodyPr>
            <a:normAutofit/>
          </a:bodyPr>
          <a:lstStyle/>
          <a:p>
            <a:r>
              <a:rPr lang="en-US" sz="1800" dirty="0" smtClean="0"/>
              <a:t>One of the challenges of using hydrogen energy is producing and storing enough hydrogen to meet demand. Hydrogen can be produced from a variety of sources, including natural gas, biomass, and water. However, each method has its own advantages and disadvantages, and there is no one-size-fits-all solution for hydrogen production.</a:t>
            </a:r>
          </a:p>
          <a:p>
            <a:r>
              <a:rPr lang="en-US" sz="1800" dirty="0" smtClean="0"/>
              <a:t>Similarly, storing hydrogen safely and efficiently is still a major challenge. Hydrogen is a highly flammable gas, and it requires special infrastructure to transport and store it. Researchers are exploring new methods for storing hydrogen, such as using metal hydrides or carbon nanotubes, but these technologies are still in the early stages of development.</a:t>
            </a:r>
          </a:p>
          <a:p>
            <a:endParaRPr lang="en-US" dirty="0"/>
          </a:p>
        </p:txBody>
      </p:sp>
      <p:pic>
        <p:nvPicPr>
          <p:cNvPr id="5" name="Picture 4"/>
          <p:cNvPicPr>
            <a:picLocks noChangeAspect="1"/>
          </p:cNvPicPr>
          <p:nvPr/>
        </p:nvPicPr>
        <p:blipFill>
          <a:blip r:embed="rId2"/>
          <a:stretch>
            <a:fillRect/>
          </a:stretch>
        </p:blipFill>
        <p:spPr>
          <a:xfrm>
            <a:off x="5790833" y="163390"/>
            <a:ext cx="5991225" cy="6562725"/>
          </a:xfrm>
          <a:prstGeom prst="rect">
            <a:avLst/>
          </a:prstGeom>
        </p:spPr>
      </p:pic>
    </p:spTree>
    <p:extLst>
      <p:ext uri="{BB962C8B-B14F-4D97-AF65-F5344CB8AC3E}">
        <p14:creationId xmlns:p14="http://schemas.microsoft.com/office/powerpoint/2010/main" val="145525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362808"/>
          </a:xfrm>
        </p:spPr>
        <p:txBody>
          <a:bodyPr>
            <a:normAutofit fontScale="90000"/>
          </a:bodyPr>
          <a:lstStyle/>
          <a:p>
            <a:r>
              <a:rPr lang="en-US" dirty="0" smtClean="0"/>
              <a:t>Coal-Fired Plants and Integrated Gasifier Fuel Cell System</a:t>
            </a:r>
            <a:endParaRPr lang="en-US" dirty="0"/>
          </a:p>
        </p:txBody>
      </p:sp>
      <p:sp>
        <p:nvSpPr>
          <p:cNvPr id="4" name="Text Placeholder 3"/>
          <p:cNvSpPr>
            <a:spLocks noGrp="1"/>
          </p:cNvSpPr>
          <p:nvPr>
            <p:ph type="body" sz="half" idx="2"/>
          </p:nvPr>
        </p:nvSpPr>
        <p:spPr>
          <a:xfrm>
            <a:off x="839788" y="1820008"/>
            <a:ext cx="3932237" cy="4923692"/>
          </a:xfrm>
        </p:spPr>
        <p:txBody>
          <a:bodyPr>
            <a:normAutofit/>
          </a:bodyPr>
          <a:lstStyle/>
          <a:p>
            <a:r>
              <a:rPr lang="en-US" sz="1800" dirty="0" smtClean="0"/>
              <a:t>In the world of energy production, coal-fired plants have long been a staple. However, these plants are notorious for their negative impact on the environment. That's where integrated </a:t>
            </a:r>
            <a:r>
              <a:rPr lang="en-US" sz="1800" dirty="0" err="1" smtClean="0"/>
              <a:t>gassifier</a:t>
            </a:r>
            <a:r>
              <a:rPr lang="en-US" sz="1800" dirty="0" smtClean="0"/>
              <a:t> fuel cell systems come in. By using a process that converts coal into a gas, these systems can produce electricity with significantly lower emissions.</a:t>
            </a:r>
          </a:p>
          <a:p>
            <a:r>
              <a:rPr lang="en-US" sz="1800" dirty="0" smtClean="0"/>
              <a:t>The process starts by breaking down coal into a gas mixture, which is then fed into a fuel cell. The fuel cell uses this gas to produce electricity, heat, and water. This technology has the potential to revolutionize the way we think about coal-fired power plants, making them more efficient and environmentally friendly.</a:t>
            </a:r>
          </a:p>
          <a:p>
            <a:endParaRPr lang="en-US" dirty="0"/>
          </a:p>
        </p:txBody>
      </p:sp>
      <p:pic>
        <p:nvPicPr>
          <p:cNvPr id="5" name="Picture 4"/>
          <p:cNvPicPr>
            <a:picLocks noChangeAspect="1"/>
          </p:cNvPicPr>
          <p:nvPr/>
        </p:nvPicPr>
        <p:blipFill>
          <a:blip r:embed="rId2"/>
          <a:stretch>
            <a:fillRect/>
          </a:stretch>
        </p:blipFill>
        <p:spPr>
          <a:xfrm>
            <a:off x="5941035" y="104775"/>
            <a:ext cx="5972175" cy="6638925"/>
          </a:xfrm>
          <a:prstGeom prst="rect">
            <a:avLst/>
          </a:prstGeom>
        </p:spPr>
      </p:pic>
    </p:spTree>
    <p:extLst>
      <p:ext uri="{BB962C8B-B14F-4D97-AF65-F5344CB8AC3E}">
        <p14:creationId xmlns:p14="http://schemas.microsoft.com/office/powerpoint/2010/main" val="13141881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1510</Words>
  <Application>Microsoft Office PowerPoint</Application>
  <PresentationFormat>Widescreen</PresentationFormat>
  <Paragraphs>48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Fueling the Future: The Power of Hydrogen   Energy and Fuel Cells</vt:lpstr>
      <vt:lpstr>PowerPoint Presentation</vt:lpstr>
      <vt:lpstr>What is Hydrogen Energy?</vt:lpstr>
      <vt:lpstr>Basics of electrochemical</vt:lpstr>
      <vt:lpstr>What is a Fuel Cell?</vt:lpstr>
      <vt:lpstr>Polymer Membrane Electrolyte Fuel Cell</vt:lpstr>
      <vt:lpstr>solid oxide fuel cells</vt:lpstr>
      <vt:lpstr>hydrogen production and storage</vt:lpstr>
      <vt:lpstr>Coal-Fired Plants and Integrated Gasifier Fuel Cell System</vt:lpstr>
      <vt:lpstr>Advantages of Hydrogen Energy</vt:lpstr>
      <vt:lpstr>Challenges of Hydrogen Energy</vt:lpstr>
      <vt:lpstr>Applications of Hydrogen Energy</vt:lpstr>
      <vt:lpstr>The Future of Hydrogen Energy</vt:lpstr>
      <vt:lpstr>Conclusion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Hydrogen Energy?</dc:title>
  <dc:creator>Ashish Acharya</dc:creator>
  <cp:lastModifiedBy>Ashish Acharya</cp:lastModifiedBy>
  <cp:revision>5</cp:revision>
  <dcterms:created xsi:type="dcterms:W3CDTF">2023-06-15T02:49:11Z</dcterms:created>
  <dcterms:modified xsi:type="dcterms:W3CDTF">2023-06-15T03:20:57Z</dcterms:modified>
</cp:coreProperties>
</file>